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12">
          <p15:clr>
            <a:srgbClr val="A4A3A4"/>
          </p15:clr>
        </p15:guide>
        <p15:guide id="2" pos="144">
          <p15:clr>
            <a:srgbClr val="A4A3A4"/>
          </p15:clr>
        </p15:guide>
        <p15:guide id="3" orient="horz" pos="876">
          <p15:clr>
            <a:srgbClr val="A4A3A4"/>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12" orient="horz"/>
        <p:guide pos="144"/>
        <p:guide pos="87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8" name="Shape 1238"/>
        <p:cNvGrpSpPr/>
        <p:nvPr/>
      </p:nvGrpSpPr>
      <p:grpSpPr>
        <a:xfrm>
          <a:off x="0" y="0"/>
          <a:ext cx="0" cy="0"/>
          <a:chOff x="0" y="0"/>
          <a:chExt cx="0" cy="0"/>
        </a:xfrm>
      </p:grpSpPr>
      <p:sp>
        <p:nvSpPr>
          <p:cNvPr id="1239" name="Google Shape;1239;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0" name="Google Shape;1240;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1:notes"/>
          <p:cNvSpPr/>
          <p:nvPr>
            <p:ph idx="2" type="sldImg"/>
          </p:nvPr>
        </p:nvSpPr>
        <p:spPr>
          <a:xfrm>
            <a:off x="533400" y="763588"/>
            <a:ext cx="67041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5" name="Google Shape;129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1296" name="Google Shape;1296;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87" name="Google Shape;138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432" name="Google Shape;143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1" name="Google Shape;144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solidFill>
                  <a:srgbClr val="223366"/>
                </a:solidFill>
              </a:rPr>
              <a:t>Thank You !!</a:t>
            </a:r>
            <a:endParaRPr b="1" sz="1100">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t/>
            </a:r>
            <a:endParaRPr b="1"/>
          </a:p>
        </p:txBody>
      </p:sp>
      <p:sp>
        <p:nvSpPr>
          <p:cNvPr id="1316" name="Google Shape;131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26" name="Google Shape;132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34" name="Google Shape;133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42" name="Google Shape;134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50" name="Google Shape;135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75" name="Google Shape;137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49" name="Shape 1249"/>
        <p:cNvGrpSpPr/>
        <p:nvPr/>
      </p:nvGrpSpPr>
      <p:grpSpPr>
        <a:xfrm>
          <a:off x="0" y="0"/>
          <a:ext cx="0" cy="0"/>
          <a:chOff x="0" y="0"/>
          <a:chExt cx="0" cy="0"/>
        </a:xfrm>
      </p:grpSpPr>
      <p:sp>
        <p:nvSpPr>
          <p:cNvPr id="1250" name="Google Shape;1250;p2"/>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51" name="Google Shape;1251;p2"/>
          <p:cNvSpPr txBox="1"/>
          <p:nvPr>
            <p:ph idx="1" type="subTitle"/>
          </p:nvPr>
        </p:nvSpPr>
        <p:spPr>
          <a:xfrm>
            <a:off x="1143000" y="2701925"/>
            <a:ext cx="6858000" cy="1241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252" name="Google Shape;1252;p2"/>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53" name="Google Shape;1253;p2"/>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54" name="Google Shape;1254;p2"/>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88" name="Shape 1288"/>
        <p:cNvGrpSpPr/>
        <p:nvPr/>
      </p:nvGrpSpPr>
      <p:grpSpPr>
        <a:xfrm>
          <a:off x="0" y="0"/>
          <a:ext cx="0" cy="0"/>
          <a:chOff x="0" y="0"/>
          <a:chExt cx="0" cy="0"/>
        </a:xfrm>
      </p:grpSpPr>
      <p:sp>
        <p:nvSpPr>
          <p:cNvPr id="1289" name="Google Shape;1289;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1290" name="Google Shape;129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1" name="Shape 1291"/>
        <p:cNvGrpSpPr/>
        <p:nvPr/>
      </p:nvGrpSpPr>
      <p:grpSpPr>
        <a:xfrm>
          <a:off x="0" y="0"/>
          <a:ext cx="0" cy="0"/>
          <a:chOff x="0" y="0"/>
          <a:chExt cx="0" cy="0"/>
        </a:xfrm>
      </p:grpSpPr>
      <p:sp>
        <p:nvSpPr>
          <p:cNvPr id="1292" name="Google Shape;129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55" name="Shape 1255"/>
        <p:cNvGrpSpPr/>
        <p:nvPr/>
      </p:nvGrpSpPr>
      <p:grpSpPr>
        <a:xfrm>
          <a:off x="0" y="0"/>
          <a:ext cx="0" cy="0"/>
          <a:chOff x="0" y="0"/>
          <a:chExt cx="0" cy="0"/>
        </a:xfrm>
      </p:grpSpPr>
      <p:sp>
        <p:nvSpPr>
          <p:cNvPr id="1256" name="Google Shape;125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57" name="Shape 1257"/>
        <p:cNvGrpSpPr/>
        <p:nvPr/>
      </p:nvGrpSpPr>
      <p:grpSpPr>
        <a:xfrm>
          <a:off x="0" y="0"/>
          <a:ext cx="0" cy="0"/>
          <a:chOff x="0" y="0"/>
          <a:chExt cx="0" cy="0"/>
        </a:xfrm>
      </p:grpSpPr>
      <p:sp>
        <p:nvSpPr>
          <p:cNvPr id="1258" name="Google Shape;1258;p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1259" name="Google Shape;1259;p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260" name="Google Shape;126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261" name="Shape 1261"/>
        <p:cNvGrpSpPr/>
        <p:nvPr/>
      </p:nvGrpSpPr>
      <p:grpSpPr>
        <a:xfrm>
          <a:off x="0" y="0"/>
          <a:ext cx="0" cy="0"/>
          <a:chOff x="0" y="0"/>
          <a:chExt cx="0" cy="0"/>
        </a:xfrm>
      </p:grpSpPr>
      <p:sp>
        <p:nvSpPr>
          <p:cNvPr id="1262" name="Google Shape;1262;p5"/>
          <p:cNvSpPr txBox="1"/>
          <p:nvPr>
            <p:ph type="title"/>
          </p:nvPr>
        </p:nvSpPr>
        <p:spPr>
          <a:xfrm>
            <a:off x="628560" y="273780"/>
            <a:ext cx="7886400" cy="993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3" name="Google Shape;1263;p5"/>
          <p:cNvSpPr txBox="1"/>
          <p:nvPr>
            <p:ph idx="1" type="subTitle"/>
          </p:nvPr>
        </p:nvSpPr>
        <p:spPr>
          <a:xfrm>
            <a:off x="457110" y="1203390"/>
            <a:ext cx="8229300" cy="298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64" name="Shape 1264"/>
        <p:cNvGrpSpPr/>
        <p:nvPr/>
      </p:nvGrpSpPr>
      <p:grpSpPr>
        <a:xfrm>
          <a:off x="0" y="0"/>
          <a:ext cx="0" cy="0"/>
          <a:chOff x="0" y="0"/>
          <a:chExt cx="0" cy="0"/>
        </a:xfrm>
      </p:grpSpPr>
      <p:sp>
        <p:nvSpPr>
          <p:cNvPr id="1265" name="Google Shape;1265;p6"/>
          <p:cNvSpPr txBox="1"/>
          <p:nvPr>
            <p:ph type="title"/>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6" name="Google Shape;1266;p6"/>
          <p:cNvSpPr txBox="1"/>
          <p:nvPr>
            <p:ph idx="1" type="body"/>
          </p:nvPr>
        </p:nvSpPr>
        <p:spPr>
          <a:xfrm>
            <a:off x="0" y="0"/>
            <a:ext cx="3000000" cy="30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7" name="Google Shape;1267;p6"/>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8" name="Google Shape;1268;p6"/>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9" name="Google Shape;1269;p6"/>
          <p:cNvSpPr txBox="1"/>
          <p:nvPr>
            <p:ph idx="12" type="sldNum"/>
          </p:nvPr>
        </p:nvSpPr>
        <p:spPr>
          <a:xfrm>
            <a:off x="0" y="0"/>
            <a:ext cx="3000000" cy="3000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70" name="Shape 1270"/>
        <p:cNvGrpSpPr/>
        <p:nvPr/>
      </p:nvGrpSpPr>
      <p:grpSpPr>
        <a:xfrm>
          <a:off x="0" y="0"/>
          <a:ext cx="0" cy="0"/>
          <a:chOff x="0" y="0"/>
          <a:chExt cx="0" cy="0"/>
        </a:xfrm>
      </p:grpSpPr>
      <p:sp>
        <p:nvSpPr>
          <p:cNvPr id="1271" name="Google Shape;1271;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272" name="Google Shape;1272;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273" name="Google Shape;1273;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274" name="Google Shape;1274;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1275" name="Shape 1275"/>
        <p:cNvGrpSpPr/>
        <p:nvPr/>
      </p:nvGrpSpPr>
      <p:grpSpPr>
        <a:xfrm>
          <a:off x="0" y="0"/>
          <a:ext cx="0" cy="0"/>
          <a:chOff x="0" y="0"/>
          <a:chExt cx="0" cy="0"/>
        </a:xfrm>
      </p:grpSpPr>
      <p:sp>
        <p:nvSpPr>
          <p:cNvPr id="1276" name="Google Shape;1276;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1277" name="Google Shape;1277;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278" name="Google Shape;127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79" name="Shape 1279"/>
        <p:cNvGrpSpPr/>
        <p:nvPr/>
      </p:nvGrpSpPr>
      <p:grpSpPr>
        <a:xfrm>
          <a:off x="0" y="0"/>
          <a:ext cx="0" cy="0"/>
          <a:chOff x="0" y="0"/>
          <a:chExt cx="0" cy="0"/>
        </a:xfrm>
      </p:grpSpPr>
      <p:sp>
        <p:nvSpPr>
          <p:cNvPr id="1280" name="Google Shape;1280;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1281" name="Google Shape;128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82" name="Shape 1282"/>
        <p:cNvGrpSpPr/>
        <p:nvPr/>
      </p:nvGrpSpPr>
      <p:grpSpPr>
        <a:xfrm>
          <a:off x="0" y="0"/>
          <a:ext cx="0" cy="0"/>
          <a:chOff x="0" y="0"/>
          <a:chExt cx="0" cy="0"/>
        </a:xfrm>
      </p:grpSpPr>
      <p:sp>
        <p:nvSpPr>
          <p:cNvPr id="1283" name="Google Shape;1283;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1285" name="Google Shape;1285;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1286" name="Google Shape;1286;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287" name="Google Shape;128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1" name="Shape 1241"/>
        <p:cNvGrpSpPr/>
        <p:nvPr/>
      </p:nvGrpSpPr>
      <p:grpSpPr>
        <a:xfrm>
          <a:off x="0" y="0"/>
          <a:ext cx="0" cy="0"/>
          <a:chOff x="0" y="0"/>
          <a:chExt cx="0" cy="0"/>
        </a:xfrm>
      </p:grpSpPr>
      <p:sp>
        <p:nvSpPr>
          <p:cNvPr id="1242" name="Google Shape;1242;p1"/>
          <p:cNvSpPr/>
          <p:nvPr/>
        </p:nvSpPr>
        <p:spPr>
          <a:xfrm>
            <a:off x="7283428" y="62784"/>
            <a:ext cx="1109400" cy="58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close up of a sign&#10;&#10;Description automatically generated" id="1243" name="Google Shape;1243;p1"/>
          <p:cNvPicPr preferRelativeResize="0"/>
          <p:nvPr/>
        </p:nvPicPr>
        <p:blipFill rotWithShape="1">
          <a:blip r:embed="rId1">
            <a:alphaModFix/>
          </a:blip>
          <a:srcRect b="0" l="0" r="0" t="0"/>
          <a:stretch/>
        </p:blipFill>
        <p:spPr>
          <a:xfrm>
            <a:off x="7799751" y="88917"/>
            <a:ext cx="1233875" cy="412476"/>
          </a:xfrm>
          <a:prstGeom prst="rect">
            <a:avLst/>
          </a:prstGeom>
          <a:noFill/>
          <a:ln>
            <a:noFill/>
          </a:ln>
        </p:spPr>
      </p:pic>
      <p:sp>
        <p:nvSpPr>
          <p:cNvPr id="1244" name="Google Shape;1244;p1"/>
          <p:cNvSpPr/>
          <p:nvPr/>
        </p:nvSpPr>
        <p:spPr>
          <a:xfrm>
            <a:off x="7594600" y="82567"/>
            <a:ext cx="165000" cy="412500"/>
          </a:xfrm>
          <a:prstGeom prst="rect">
            <a:avLst/>
          </a:prstGeom>
          <a:solidFill>
            <a:srgbClr val="84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5" name="Google Shape;1245;p1"/>
          <p:cNvSpPr/>
          <p:nvPr/>
        </p:nvSpPr>
        <p:spPr>
          <a:xfrm>
            <a:off x="7440249" y="82567"/>
            <a:ext cx="103500" cy="412500"/>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6" name="Google Shape;1246;p1"/>
          <p:cNvSpPr/>
          <p:nvPr/>
        </p:nvSpPr>
        <p:spPr>
          <a:xfrm>
            <a:off x="0" y="5086350"/>
            <a:ext cx="9144000" cy="69900"/>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7" name="Google Shape;1247;p1"/>
          <p:cNvSpPr/>
          <p:nvPr/>
        </p:nvSpPr>
        <p:spPr>
          <a:xfrm>
            <a:off x="0" y="88917"/>
            <a:ext cx="7283400" cy="406200"/>
          </a:xfrm>
          <a:prstGeom prst="rect">
            <a:avLst/>
          </a:prstGeom>
          <a:solidFill>
            <a:srgbClr val="213264"/>
          </a:solidFill>
          <a:ln cap="flat" cmpd="sng" w="25400">
            <a:solidFill>
              <a:srgbClr val="2132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8" name="Google Shape;1248;p1"/>
          <p:cNvSpPr txBox="1"/>
          <p:nvPr/>
        </p:nvSpPr>
        <p:spPr>
          <a:xfrm>
            <a:off x="92480" y="105826"/>
            <a:ext cx="3953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800" u="none" cap="none" strike="noStrike">
                <a:solidFill>
                  <a:schemeClr val="lt1"/>
                </a:solidFill>
                <a:latin typeface="Arial"/>
                <a:ea typeface="Arial"/>
                <a:cs typeface="Arial"/>
                <a:sym typeface="Arial"/>
              </a:rPr>
              <a:t>Next Gen Employability Program</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
          <p:cNvSpPr/>
          <p:nvPr/>
        </p:nvSpPr>
        <p:spPr>
          <a:xfrm>
            <a:off x="0" y="0"/>
            <a:ext cx="9144000" cy="5143500"/>
          </a:xfrm>
          <a:prstGeom prst="rect">
            <a:avLst/>
          </a:prstGeom>
          <a:solidFill>
            <a:srgbClr val="DFD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white circle in the sky&#10;&#10;Description automatically generated" id="1447" name="Google Shape;1447;p1"/>
          <p:cNvPicPr preferRelativeResize="0"/>
          <p:nvPr/>
        </p:nvPicPr>
        <p:blipFill rotWithShape="1">
          <a:blip r:embed="rId3">
            <a:alphaModFix amt="5000"/>
          </a:blip>
          <a:srcRect b="10206" l="0" r="744" t="5929"/>
          <a:stretch/>
        </p:blipFill>
        <p:spPr>
          <a:xfrm>
            <a:off x="13063" y="36178"/>
            <a:ext cx="9130937" cy="5143501"/>
          </a:xfrm>
          <a:prstGeom prst="rect">
            <a:avLst/>
          </a:prstGeom>
          <a:noFill/>
          <a:ln>
            <a:noFill/>
          </a:ln>
        </p:spPr>
      </p:pic>
      <p:sp>
        <p:nvSpPr>
          <p:cNvPr id="1448" name="Google Shape;1448;p1"/>
          <p:cNvSpPr/>
          <p:nvPr/>
        </p:nvSpPr>
        <p:spPr>
          <a:xfrm>
            <a:off x="1865074" y="730897"/>
            <a:ext cx="6301200" cy="3966600"/>
          </a:xfrm>
          <a:prstGeom prst="rect">
            <a:avLst/>
          </a:prstGeom>
          <a:solidFill>
            <a:srgbClr val="213163"/>
          </a:solidFill>
          <a:ln cap="flat" cmpd="sng" w="25400">
            <a:solidFill>
              <a:srgbClr val="2131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49" name="Google Shape;1449;p1"/>
          <p:cNvSpPr/>
          <p:nvPr/>
        </p:nvSpPr>
        <p:spPr>
          <a:xfrm>
            <a:off x="988684" y="1026369"/>
            <a:ext cx="6985200" cy="3451500"/>
          </a:xfrm>
          <a:prstGeom prst="rect">
            <a:avLst/>
          </a:prstGeom>
          <a:solidFill>
            <a:schemeClr val="lt1"/>
          </a:solidFill>
          <a:ln cap="flat" cmpd="sng" w="25400">
            <a:solidFill>
              <a:schemeClr val="lt1"/>
            </a:solidFill>
            <a:prstDash val="solid"/>
            <a:round/>
            <a:headEnd len="sm" w="sm" type="none"/>
            <a:tailEnd len="sm" w="sm" type="none"/>
          </a:ln>
          <a:effectLst>
            <a:outerShdw blurRad="508000" sx="105000" rotWithShape="0" algn="ctr" sy="105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50" name="Google Shape;1450;p1"/>
          <p:cNvSpPr/>
          <p:nvPr/>
        </p:nvSpPr>
        <p:spPr>
          <a:xfrm>
            <a:off x="2490558" y="2787442"/>
            <a:ext cx="50700" cy="447000"/>
          </a:xfrm>
          <a:prstGeom prst="rect">
            <a:avLst/>
          </a:prstGeom>
          <a:solidFill>
            <a:srgbClr val="FFE600"/>
          </a:solidFill>
          <a:ln cap="flat" cmpd="sng" w="25400">
            <a:solidFill>
              <a:srgbClr val="FFE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51" name="Google Shape;1451;p1"/>
          <p:cNvSpPr txBox="1"/>
          <p:nvPr/>
        </p:nvSpPr>
        <p:spPr>
          <a:xfrm>
            <a:off x="2029564" y="2248174"/>
            <a:ext cx="5025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161D23"/>
                </a:solidFill>
                <a:latin typeface="Arial"/>
                <a:ea typeface="Arial"/>
                <a:cs typeface="Arial"/>
                <a:sym typeface="Arial"/>
              </a:rPr>
              <a:t>NEXT GEN EMPLOYABILITY PROGRAM</a:t>
            </a:r>
            <a:endParaRPr b="0" i="0" sz="1400" u="none" cap="none" strike="noStrike">
              <a:solidFill>
                <a:srgbClr val="000000"/>
              </a:solidFill>
              <a:latin typeface="Arial"/>
              <a:ea typeface="Arial"/>
              <a:cs typeface="Arial"/>
              <a:sym typeface="Arial"/>
            </a:endParaRPr>
          </a:p>
        </p:txBody>
      </p:sp>
      <p:sp>
        <p:nvSpPr>
          <p:cNvPr id="1452" name="Google Shape;1452;p1"/>
          <p:cNvSpPr txBox="1"/>
          <p:nvPr/>
        </p:nvSpPr>
        <p:spPr>
          <a:xfrm>
            <a:off x="2541122" y="2795733"/>
            <a:ext cx="4019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161D23"/>
                </a:solidFill>
                <a:latin typeface="Arial"/>
                <a:ea typeface="Arial"/>
                <a:cs typeface="Arial"/>
                <a:sym typeface="Arial"/>
              </a:rPr>
              <a:t>Creating a future-ready workforce</a:t>
            </a:r>
            <a:endParaRPr b="0" i="0" sz="1400" u="none" cap="none" strike="noStrike">
              <a:solidFill>
                <a:srgbClr val="000000"/>
              </a:solidFill>
              <a:latin typeface="Arial"/>
              <a:ea typeface="Arial"/>
              <a:cs typeface="Arial"/>
              <a:sym typeface="Arial"/>
            </a:endParaRPr>
          </a:p>
        </p:txBody>
      </p:sp>
      <p:sp>
        <p:nvSpPr>
          <p:cNvPr id="1453" name="Google Shape;1453;p1"/>
          <p:cNvSpPr txBox="1"/>
          <p:nvPr/>
        </p:nvSpPr>
        <p:spPr>
          <a:xfrm>
            <a:off x="1003625" y="3642533"/>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Arial"/>
                <a:ea typeface="Arial"/>
                <a:cs typeface="Arial"/>
                <a:sym typeface="Arial"/>
              </a:rPr>
              <a:t>Team Members</a:t>
            </a:r>
            <a:endParaRPr b="0" i="0" sz="1400" u="none" cap="none" strike="noStrike">
              <a:solidFill>
                <a:srgbClr val="000000"/>
              </a:solidFill>
              <a:latin typeface="Arial"/>
              <a:ea typeface="Arial"/>
              <a:cs typeface="Arial"/>
              <a:sym typeface="Arial"/>
            </a:endParaRPr>
          </a:p>
        </p:txBody>
      </p:sp>
      <p:sp>
        <p:nvSpPr>
          <p:cNvPr id="1454" name="Google Shape;1454;p1"/>
          <p:cNvSpPr txBox="1"/>
          <p:nvPr/>
        </p:nvSpPr>
        <p:spPr>
          <a:xfrm>
            <a:off x="1046372" y="3927000"/>
            <a:ext cx="3353700" cy="45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Arial"/>
                <a:ea typeface="Arial"/>
                <a:cs typeface="Arial"/>
                <a:sym typeface="Arial"/>
              </a:rPr>
              <a:t>Student Name </a:t>
            </a:r>
            <a:r>
              <a:rPr lang="en-GB" sz="1100">
                <a:solidFill>
                  <a:schemeClr val="dk1"/>
                </a:solidFill>
              </a:rPr>
              <a:t>: SIBBALA INDHUSREE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GB" sz="1100" u="none" cap="none" strike="noStrike">
                <a:solidFill>
                  <a:schemeClr val="dk1"/>
                </a:solidFill>
                <a:latin typeface="Arial"/>
                <a:ea typeface="Arial"/>
                <a:cs typeface="Arial"/>
                <a:sym typeface="Arial"/>
              </a:rPr>
              <a:t>Student ID : 721121104</a:t>
            </a:r>
            <a:r>
              <a:rPr lang="en-GB" sz="1100">
                <a:solidFill>
                  <a:schemeClr val="dk1"/>
                </a:solidFill>
              </a:rPr>
              <a:t>051</a:t>
            </a:r>
            <a:endParaRPr b="0" i="0" sz="1100" u="none" cap="none" strike="noStrike">
              <a:solidFill>
                <a:schemeClr val="dk1"/>
              </a:solidFill>
              <a:latin typeface="Arial"/>
              <a:ea typeface="Arial"/>
              <a:cs typeface="Arial"/>
              <a:sym typeface="Arial"/>
            </a:endParaRPr>
          </a:p>
        </p:txBody>
      </p:sp>
      <p:cxnSp>
        <p:nvCxnSpPr>
          <p:cNvPr id="1455" name="Google Shape;1455;p1"/>
          <p:cNvCxnSpPr/>
          <p:nvPr/>
        </p:nvCxnSpPr>
        <p:spPr>
          <a:xfrm>
            <a:off x="1100213" y="3919492"/>
            <a:ext cx="1986600" cy="0"/>
          </a:xfrm>
          <a:prstGeom prst="straightConnector1">
            <a:avLst/>
          </a:prstGeom>
          <a:noFill/>
          <a:ln cap="flat" cmpd="sng" w="9525">
            <a:solidFill>
              <a:schemeClr val="dk1"/>
            </a:solidFill>
            <a:prstDash val="lgDashDot"/>
            <a:round/>
            <a:headEnd len="sm" w="sm" type="none"/>
            <a:tailEnd len="sm" w="sm" type="none"/>
          </a:ln>
        </p:spPr>
      </p:cxnSp>
      <p:sp>
        <p:nvSpPr>
          <p:cNvPr id="1456" name="Google Shape;1456;p1"/>
          <p:cNvSpPr txBox="1"/>
          <p:nvPr/>
        </p:nvSpPr>
        <p:spPr>
          <a:xfrm>
            <a:off x="5596477" y="3627293"/>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Arial"/>
                <a:ea typeface="Arial"/>
                <a:cs typeface="Arial"/>
                <a:sym typeface="Arial"/>
              </a:rPr>
              <a:t>College Name</a:t>
            </a:r>
            <a:endParaRPr b="0" i="0" sz="1400" u="none" cap="none" strike="noStrike">
              <a:solidFill>
                <a:srgbClr val="000000"/>
              </a:solidFill>
              <a:latin typeface="Arial"/>
              <a:ea typeface="Arial"/>
              <a:cs typeface="Arial"/>
              <a:sym typeface="Arial"/>
            </a:endParaRPr>
          </a:p>
        </p:txBody>
      </p:sp>
      <p:cxnSp>
        <p:nvCxnSpPr>
          <p:cNvPr id="1457" name="Google Shape;1457;p1"/>
          <p:cNvCxnSpPr/>
          <p:nvPr/>
        </p:nvCxnSpPr>
        <p:spPr>
          <a:xfrm>
            <a:off x="5693065" y="3919492"/>
            <a:ext cx="1360200" cy="0"/>
          </a:xfrm>
          <a:prstGeom prst="straightConnector1">
            <a:avLst/>
          </a:prstGeom>
          <a:noFill/>
          <a:ln cap="flat" cmpd="sng" w="9525">
            <a:solidFill>
              <a:schemeClr val="dk1"/>
            </a:solidFill>
            <a:prstDash val="lgDashDot"/>
            <a:round/>
            <a:headEnd len="sm" w="sm" type="none"/>
            <a:tailEnd len="sm" w="sm" type="none"/>
          </a:ln>
        </p:spPr>
      </p:cxnSp>
      <p:sp>
        <p:nvSpPr>
          <p:cNvPr id="1458" name="Google Shape;1458;p1"/>
          <p:cNvSpPr txBox="1"/>
          <p:nvPr/>
        </p:nvSpPr>
        <p:spPr>
          <a:xfrm>
            <a:off x="5312072" y="3956068"/>
            <a:ext cx="24768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Arial"/>
                <a:ea typeface="Arial"/>
                <a:cs typeface="Arial"/>
                <a:sym typeface="Arial"/>
              </a:rPr>
              <a:t>Study World College of Engineering</a:t>
            </a:r>
            <a:endParaRPr b="0" i="0" sz="1100" u="none" cap="none" strike="noStrike">
              <a:solidFill>
                <a:schemeClr val="dk1"/>
              </a:solidFill>
              <a:latin typeface="Arial"/>
              <a:ea typeface="Arial"/>
              <a:cs typeface="Arial"/>
              <a:sym typeface="Arial"/>
            </a:endParaRPr>
          </a:p>
        </p:txBody>
      </p:sp>
      <p:pic>
        <p:nvPicPr>
          <p:cNvPr id="1459" name="Google Shape;1459;p1"/>
          <p:cNvPicPr preferRelativeResize="0"/>
          <p:nvPr/>
        </p:nvPicPr>
        <p:blipFill rotWithShape="1">
          <a:blip r:embed="rId4">
            <a:alphaModFix/>
          </a:blip>
          <a:srcRect b="0" l="0" r="0" t="0"/>
          <a:stretch/>
        </p:blipFill>
        <p:spPr>
          <a:xfrm>
            <a:off x="1834750" y="1249149"/>
            <a:ext cx="1146742" cy="666202"/>
          </a:xfrm>
          <a:prstGeom prst="rect">
            <a:avLst/>
          </a:prstGeom>
          <a:noFill/>
          <a:ln>
            <a:noFill/>
          </a:ln>
        </p:spPr>
      </p:pic>
      <p:pic>
        <p:nvPicPr>
          <p:cNvPr descr="A logo with people and map&#10;&#10;Description automatically generated" id="1460" name="Google Shape;1460;p1"/>
          <p:cNvPicPr preferRelativeResize="0"/>
          <p:nvPr/>
        </p:nvPicPr>
        <p:blipFill rotWithShape="1">
          <a:blip r:embed="rId5">
            <a:alphaModFix/>
          </a:blip>
          <a:srcRect b="0" l="0" r="0" t="0"/>
          <a:stretch/>
        </p:blipFill>
        <p:spPr>
          <a:xfrm>
            <a:off x="6461189" y="1211666"/>
            <a:ext cx="668564" cy="666202"/>
          </a:xfrm>
          <a:prstGeom prst="rect">
            <a:avLst/>
          </a:prstGeom>
          <a:noFill/>
          <a:ln>
            <a:noFill/>
          </a:ln>
        </p:spPr>
      </p:pic>
      <p:pic>
        <p:nvPicPr>
          <p:cNvPr descr="A close up of a logo&#10;&#10;Description automatically generated" id="1461" name="Google Shape;1461;p1"/>
          <p:cNvPicPr preferRelativeResize="0"/>
          <p:nvPr/>
        </p:nvPicPr>
        <p:blipFill rotWithShape="1">
          <a:blip r:embed="rId6">
            <a:alphaModFix/>
          </a:blip>
          <a:srcRect b="0" l="0" r="0" t="0"/>
          <a:stretch/>
        </p:blipFill>
        <p:spPr>
          <a:xfrm>
            <a:off x="3927667" y="1286631"/>
            <a:ext cx="1587348" cy="516274"/>
          </a:xfrm>
          <a:prstGeom prst="rect">
            <a:avLst/>
          </a:prstGeom>
          <a:noFill/>
          <a:ln>
            <a:noFill/>
          </a:ln>
        </p:spPr>
      </p:pic>
      <p:sp>
        <p:nvSpPr>
          <p:cNvPr id="1462" name="Google Shape;1462;p1"/>
          <p:cNvSpPr txBox="1"/>
          <p:nvPr/>
        </p:nvSpPr>
        <p:spPr>
          <a:xfrm>
            <a:off x="905336" y="2201613"/>
            <a:ext cx="6349200" cy="3963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2"/>
          <p:cNvSpPr txBox="1"/>
          <p:nvPr>
            <p:ph type="title"/>
          </p:nvPr>
        </p:nvSpPr>
        <p:spPr>
          <a:xfrm>
            <a:off x="68537" y="575239"/>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Modelling &amp; Results</a:t>
            </a:r>
            <a:endParaRPr b="0" i="0" sz="1600" u="none" cap="none" strike="noStrike">
              <a:solidFill>
                <a:srgbClr val="000000"/>
              </a:solidFill>
              <a:latin typeface="Arial"/>
              <a:ea typeface="Arial"/>
              <a:cs typeface="Arial"/>
              <a:sym typeface="Arial"/>
            </a:endParaRPr>
          </a:p>
        </p:txBody>
      </p:sp>
      <p:cxnSp>
        <p:nvCxnSpPr>
          <p:cNvPr id="1390" name="Google Shape;1390;p22"/>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91" name="Google Shape;1391;p22"/>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392" name="Google Shape;1392;p22"/>
          <p:cNvSpPr txBox="1"/>
          <p:nvPr/>
        </p:nvSpPr>
        <p:spPr>
          <a:xfrm>
            <a:off x="0" y="934701"/>
            <a:ext cx="5422200" cy="3631800"/>
          </a:xfrm>
          <a:prstGeom prst="rect">
            <a:avLst/>
          </a:prstGeom>
          <a:noFill/>
          <a:ln>
            <a:noFill/>
          </a:ln>
        </p:spPr>
        <p:txBody>
          <a:bodyPr anchorCtr="0" anchor="t" bIns="45700" lIns="91425" spcFirstLastPara="1" rIns="91425" wrap="square" tIns="45700">
            <a:spAutoFit/>
          </a:bodyPr>
          <a:lstStyle/>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Modelling:</a:t>
            </a:r>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There are two main aspects to consider when modelling:</a:t>
            </a:r>
            <a:endParaRPr/>
          </a:p>
          <a:p>
            <a:pPr indent="-8500" lvl="0" marL="7200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Data Model: This defines the structure of information stored in your application. Key elements include:</a:t>
            </a:r>
            <a:endParaRPr/>
          </a:p>
          <a:p>
            <a:pPr indent="-8500" lvl="0" marL="7200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Users: User accounts with details like username, password, email etc.</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Notes: Information about each note - title, content, creation date, etc. Consider options for rich text formatting, images, or attachments.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Sharing: Define how notes are shared - publicly, with specific users, or groups.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Permissions: Control access levels (read, edit, comment) for different users on shared notes.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Additional Features: Depending on your vision, consider tags, categories, version history, or integrations with other tools.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Functional Model: This outlines the application's functionalities:</a:t>
            </a:r>
            <a:endParaRPr/>
          </a:p>
          <a:p>
            <a:pPr indent="-8500" lvl="0" marL="7200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User Management: User registration, login, profile management.</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Note Creation &amp; Editing: Users can create new notes, edit existing ones.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Sharing &amp; Permissions: Implement functionalities for sharing notes and setting access levels.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Search &amp; Filtering: Allow users to search for notes based on keywords, tags, or other criteria.</a:t>
            </a:r>
            <a:endParaRPr/>
          </a:p>
        </p:txBody>
      </p:sp>
      <p:sp>
        <p:nvSpPr>
          <p:cNvPr id="1393" name="Google Shape;1393;p22"/>
          <p:cNvSpPr txBox="1"/>
          <p:nvPr/>
        </p:nvSpPr>
        <p:spPr>
          <a:xfrm>
            <a:off x="5293981" y="991576"/>
            <a:ext cx="3895500" cy="20928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Results:</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A successful notes sharing web application can lead to:</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Improved Collaboration: Teams can share notes, ideas, and information efficiently.</a:t>
            </a:r>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Enhanced Productivity: Users can organize information, access notes from anywhere, and potentially collaborate in real-time.</a:t>
            </a:r>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Knowledge Sharing: Facilitate sharing best practices, procedures, or other valuable information within an organization or community.</a:t>
            </a:r>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Scalability: The application can grow with the user base, accommodating increasing data and users.</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
          <p:cNvSpPr txBox="1"/>
          <p:nvPr>
            <p:ph type="title"/>
          </p:nvPr>
        </p:nvSpPr>
        <p:spPr>
          <a:xfrm>
            <a:off x="155850" y="458549"/>
            <a:ext cx="8832300" cy="45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GB"/>
              <a:t>Homepage</a:t>
            </a:r>
            <a:endParaRPr/>
          </a:p>
        </p:txBody>
      </p:sp>
      <p:pic>
        <p:nvPicPr>
          <p:cNvPr id="1399" name="Google Shape;1399;p23"/>
          <p:cNvPicPr preferRelativeResize="0"/>
          <p:nvPr/>
        </p:nvPicPr>
        <p:blipFill rotWithShape="1">
          <a:blip r:embed="rId3">
            <a:alphaModFix/>
          </a:blip>
          <a:srcRect b="0" l="0" r="0" t="0"/>
          <a:stretch/>
        </p:blipFill>
        <p:spPr>
          <a:xfrm>
            <a:off x="871639" y="968970"/>
            <a:ext cx="7255996" cy="37653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4"/>
          <p:cNvSpPr txBox="1"/>
          <p:nvPr>
            <p:ph type="title"/>
          </p:nvPr>
        </p:nvSpPr>
        <p:spPr>
          <a:xfrm>
            <a:off x="431207" y="344574"/>
            <a:ext cx="7886400" cy="666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GB"/>
              <a:t>About-Us-Page</a:t>
            </a:r>
            <a:endParaRPr/>
          </a:p>
        </p:txBody>
      </p:sp>
      <p:pic>
        <p:nvPicPr>
          <p:cNvPr id="1405" name="Google Shape;1405;p24"/>
          <p:cNvPicPr preferRelativeResize="0"/>
          <p:nvPr/>
        </p:nvPicPr>
        <p:blipFill rotWithShape="1">
          <a:blip r:embed="rId3">
            <a:alphaModFix/>
          </a:blip>
          <a:srcRect b="0" l="0" r="0" t="0"/>
          <a:stretch/>
        </p:blipFill>
        <p:spPr>
          <a:xfrm>
            <a:off x="996630" y="1059124"/>
            <a:ext cx="7150740" cy="38343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5"/>
          <p:cNvSpPr txBox="1"/>
          <p:nvPr>
            <p:ph type="title"/>
          </p:nvPr>
        </p:nvSpPr>
        <p:spPr>
          <a:xfrm>
            <a:off x="487124" y="325815"/>
            <a:ext cx="7886400" cy="63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GB"/>
              <a:t>Service-Page</a:t>
            </a:r>
            <a:endParaRPr/>
          </a:p>
        </p:txBody>
      </p:sp>
      <p:pic>
        <p:nvPicPr>
          <p:cNvPr id="1411" name="Google Shape;1411;p25"/>
          <p:cNvPicPr preferRelativeResize="0"/>
          <p:nvPr/>
        </p:nvPicPr>
        <p:blipFill rotWithShape="1">
          <a:blip r:embed="rId3">
            <a:alphaModFix/>
          </a:blip>
          <a:srcRect b="0" l="0" r="0" t="0"/>
          <a:stretch/>
        </p:blipFill>
        <p:spPr>
          <a:xfrm>
            <a:off x="161171" y="809659"/>
            <a:ext cx="8821655" cy="42518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6"/>
          <p:cNvSpPr txBox="1"/>
          <p:nvPr>
            <p:ph type="title"/>
          </p:nvPr>
        </p:nvSpPr>
        <p:spPr>
          <a:xfrm>
            <a:off x="355556" y="344148"/>
            <a:ext cx="7886400" cy="624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GB"/>
              <a:t>Departments-Page</a:t>
            </a:r>
            <a:endParaRPr/>
          </a:p>
        </p:txBody>
      </p:sp>
      <p:pic>
        <p:nvPicPr>
          <p:cNvPr id="1417" name="Google Shape;1417;p26"/>
          <p:cNvPicPr preferRelativeResize="0"/>
          <p:nvPr/>
        </p:nvPicPr>
        <p:blipFill rotWithShape="1">
          <a:blip r:embed="rId3">
            <a:alphaModFix/>
          </a:blip>
          <a:srcRect b="0" l="0" r="0" t="0"/>
          <a:stretch/>
        </p:blipFill>
        <p:spPr>
          <a:xfrm>
            <a:off x="437466" y="1003209"/>
            <a:ext cx="8167103" cy="36707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7"/>
          <p:cNvSpPr txBox="1"/>
          <p:nvPr>
            <p:ph type="title"/>
          </p:nvPr>
        </p:nvSpPr>
        <p:spPr>
          <a:xfrm>
            <a:off x="476158" y="550978"/>
            <a:ext cx="7886400" cy="649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GB"/>
              <a:t>Blog-Page</a:t>
            </a:r>
            <a:endParaRPr/>
          </a:p>
        </p:txBody>
      </p:sp>
      <p:pic>
        <p:nvPicPr>
          <p:cNvPr id="1423" name="Google Shape;1423;p27"/>
          <p:cNvPicPr preferRelativeResize="0"/>
          <p:nvPr/>
        </p:nvPicPr>
        <p:blipFill rotWithShape="1">
          <a:blip r:embed="rId3">
            <a:alphaModFix/>
          </a:blip>
          <a:srcRect b="0" l="59" r="0" t="7706"/>
          <a:stretch/>
        </p:blipFill>
        <p:spPr>
          <a:xfrm>
            <a:off x="780962" y="1200561"/>
            <a:ext cx="7581624" cy="36217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8"/>
          <p:cNvSpPr txBox="1"/>
          <p:nvPr>
            <p:ph type="title"/>
          </p:nvPr>
        </p:nvSpPr>
        <p:spPr>
          <a:xfrm>
            <a:off x="215053" y="719666"/>
            <a:ext cx="8421900" cy="548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b="1" lang="en-GB" sz="1600">
                <a:solidFill>
                  <a:srgbClr val="213163"/>
                </a:solidFill>
                <a:latin typeface="Arial"/>
                <a:ea typeface="Arial"/>
                <a:cs typeface="Arial"/>
                <a:sym typeface="Arial"/>
              </a:rPr>
              <a:t>Future Enhancements</a:t>
            </a:r>
            <a:r>
              <a:rPr b="1" lang="en-GB" sz="1600">
                <a:solidFill>
                  <a:srgbClr val="374151"/>
                </a:solidFill>
                <a:latin typeface="Arial"/>
                <a:ea typeface="Arial"/>
                <a:cs typeface="Arial"/>
                <a:sym typeface="Arial"/>
              </a:rPr>
              <a:t>:</a:t>
            </a:r>
            <a:br>
              <a:rPr b="0" i="0" lang="en-GB">
                <a:solidFill>
                  <a:srgbClr val="374151"/>
                </a:solidFill>
                <a:latin typeface="Arial"/>
                <a:ea typeface="Arial"/>
                <a:cs typeface="Arial"/>
                <a:sym typeface="Arial"/>
              </a:rPr>
            </a:br>
            <a:endParaRPr/>
          </a:p>
        </p:txBody>
      </p:sp>
      <p:sp>
        <p:nvSpPr>
          <p:cNvPr id="1429" name="Google Shape;1429;p28"/>
          <p:cNvSpPr txBox="1"/>
          <p:nvPr/>
        </p:nvSpPr>
        <p:spPr>
          <a:xfrm>
            <a:off x="1246610" y="1320494"/>
            <a:ext cx="6775800" cy="2862300"/>
          </a:xfrm>
          <a:prstGeom prst="rect">
            <a:avLst/>
          </a:prstGeom>
          <a:noFill/>
          <a:ln>
            <a:noFill/>
          </a:ln>
        </p:spPr>
        <p:txBody>
          <a:bodyPr anchorCtr="0" anchor="t" bIns="45700" lIns="91425" spcFirstLastPara="1" rIns="91425" wrap="square" tIns="45700">
            <a:spAutoFit/>
          </a:bodyPr>
          <a:lstStyle/>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Real-Time Collaboration</a:t>
            </a:r>
            <a:r>
              <a:rPr b="0" i="0" lang="en-GB" sz="1200" u="none" cap="none" strike="noStrike">
                <a:solidFill>
                  <a:schemeClr val="accent2"/>
                </a:solidFill>
                <a:highlight>
                  <a:srgbClr val="FFFFFF"/>
                </a:highlight>
                <a:latin typeface="Times New Roman"/>
                <a:ea typeface="Times New Roman"/>
                <a:cs typeface="Times New Roman"/>
                <a:sym typeface="Times New Roman"/>
              </a:rPr>
              <a:t>: Implementing real-time collaborative editing features similar to Google Docs, where multiple users can edit and view notes simultaneously. This would involve integrating live syncing and version control to ensure smooth collaboration.</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Advanced Search and Organization</a:t>
            </a:r>
            <a:r>
              <a:rPr b="0" i="0" lang="en-GB" sz="1200" u="none" cap="none" strike="noStrike">
                <a:solidFill>
                  <a:schemeClr val="accent2"/>
                </a:solidFill>
                <a:highlight>
                  <a:srgbClr val="FFFFFF"/>
                </a:highlight>
                <a:latin typeface="Times New Roman"/>
                <a:ea typeface="Times New Roman"/>
                <a:cs typeface="Times New Roman"/>
                <a:sym typeface="Times New Roman"/>
              </a:rPr>
              <a:t>: Enhancing search capabilities with filters, tags, and categories to help users easily find and organize their notes. Implementing AI-driven suggestions for tags based on note content could further streamline organization.</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Integration with Productivity Tools</a:t>
            </a:r>
            <a:r>
              <a:rPr b="0" i="0" lang="en-GB" sz="1200" u="none" cap="none" strike="noStrike">
                <a:solidFill>
                  <a:schemeClr val="accent2"/>
                </a:solidFill>
                <a:highlight>
                  <a:srgbClr val="FFFFFF"/>
                </a:highlight>
                <a:latin typeface="Times New Roman"/>
                <a:ea typeface="Times New Roman"/>
                <a:cs typeface="Times New Roman"/>
                <a:sym typeface="Times New Roman"/>
              </a:rPr>
              <a:t>: Integrating with popular productivity tools such as task managers, calendars, and project management software to enable seamless workflow management. This could include features like automatically creating tasks from notes or syncing notes with calendar events.</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Enhanced Security Features</a:t>
            </a:r>
            <a:r>
              <a:rPr b="0" i="0" lang="en-GB" sz="1200" u="none" cap="none" strike="noStrike">
                <a:solidFill>
                  <a:schemeClr val="accent2"/>
                </a:solidFill>
                <a:highlight>
                  <a:srgbClr val="FFFFFF"/>
                </a:highlight>
                <a:latin typeface="Times New Roman"/>
                <a:ea typeface="Times New Roman"/>
                <a:cs typeface="Times New Roman"/>
                <a:sym typeface="Times New Roman"/>
              </a:rPr>
              <a:t>: Implementing end-to-end encryption for notes to ensure data privacy and security. Additionally, adding features such as two-factor authentication and access controls to manage permissions for sharing and editing notes.</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Offline Access and Syncing</a:t>
            </a:r>
            <a:r>
              <a:rPr b="0" i="0" lang="en-GB" sz="1200" u="none" cap="none" strike="noStrike">
                <a:solidFill>
                  <a:schemeClr val="accent2"/>
                </a:solidFill>
                <a:highlight>
                  <a:srgbClr val="FFFFFF"/>
                </a:highlight>
                <a:latin typeface="Times New Roman"/>
                <a:ea typeface="Times New Roman"/>
                <a:cs typeface="Times New Roman"/>
                <a:sym typeface="Times New Roman"/>
              </a:rPr>
              <a:t>: Developing robust offline functionality that allows users to access and edit their notes even without an internet connection. Notes created or edited offline would automatically sync with the cloud when the user regains connectivity.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29"/>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Conclusion</a:t>
            </a:r>
            <a:endParaRPr b="0" i="0" sz="1600" u="none" cap="none" strike="noStrike">
              <a:solidFill>
                <a:srgbClr val="000000"/>
              </a:solidFill>
              <a:latin typeface="Arial"/>
              <a:ea typeface="Arial"/>
              <a:cs typeface="Arial"/>
              <a:sym typeface="Arial"/>
            </a:endParaRPr>
          </a:p>
        </p:txBody>
      </p:sp>
      <p:cxnSp>
        <p:nvCxnSpPr>
          <p:cNvPr id="1435" name="Google Shape;1435;p2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436" name="Google Shape;1436;p29"/>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437" name="Google Shape;1437;p29"/>
          <p:cNvSpPr txBox="1"/>
          <p:nvPr/>
        </p:nvSpPr>
        <p:spPr>
          <a:xfrm>
            <a:off x="1016366" y="1297411"/>
            <a:ext cx="7091400" cy="738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GB" sz="1400" u="none" cap="none" strike="noStrike">
                <a:solidFill>
                  <a:srgbClr val="000000"/>
                </a:solidFill>
                <a:latin typeface="Times New Roman"/>
                <a:ea typeface="Times New Roman"/>
                <a:cs typeface="Times New Roman"/>
                <a:sym typeface="Times New Roman"/>
              </a:rPr>
              <a:t>This concludes the overview of the note sharing web application using Django. In the future,enhancements could include advanced user permissions, real-time collaboration, and integration with cloud storage services.</a:t>
            </a:r>
            <a:endParaRPr/>
          </a:p>
        </p:txBody>
      </p:sp>
      <p:sp>
        <p:nvSpPr>
          <p:cNvPr id="1438" name="Google Shape;1438;p29"/>
          <p:cNvSpPr txBox="1"/>
          <p:nvPr/>
        </p:nvSpPr>
        <p:spPr>
          <a:xfrm>
            <a:off x="957160" y="2329093"/>
            <a:ext cx="6652500" cy="738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GB" sz="1400" u="none" cap="none" strike="noStrike">
                <a:solidFill>
                  <a:srgbClr val="000000"/>
                </a:solidFill>
                <a:latin typeface="Times New Roman"/>
                <a:ea typeface="Times New Roman"/>
                <a:cs typeface="Times New Roman"/>
                <a:sym typeface="Times New Roman"/>
              </a:rPr>
              <a:t>As the application grows, additional features such as version control, user activity tracking, and mobile app development could further improve the user experience and functionality.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30"/>
          <p:cNvSpPr txBox="1"/>
          <p:nvPr>
            <p:ph type="title"/>
          </p:nvPr>
        </p:nvSpPr>
        <p:spPr>
          <a:xfrm>
            <a:off x="3504528" y="2334505"/>
            <a:ext cx="2148900" cy="474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GB" sz="3000">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pic>
        <p:nvPicPr>
          <p:cNvPr descr="A blue and white rectangle with a white border&#10;&#10;Description automatically generated" id="1318" name="Google Shape;1318;p1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19" name="Google Shape;1319;p14"/>
          <p:cNvSpPr txBox="1"/>
          <p:nvPr/>
        </p:nvSpPr>
        <p:spPr>
          <a:xfrm>
            <a:off x="2422762" y="970065"/>
            <a:ext cx="4283100" cy="433500"/>
          </a:xfrm>
          <a:prstGeom prst="rect">
            <a:avLst/>
          </a:prstGeom>
          <a:noFill/>
          <a:ln>
            <a:noFill/>
          </a:ln>
        </p:spPr>
        <p:txBody>
          <a:bodyPr anchorCtr="0" anchor="t" bIns="0" lIns="0" spcFirstLastPara="1" rIns="0" wrap="square" tIns="0">
            <a:spAutoFit/>
          </a:bodyPr>
          <a:lstStyle/>
          <a:p>
            <a:pPr indent="0" lvl="0" marL="0" marR="0" rtl="0" algn="ctr">
              <a:lnSpc>
                <a:spcPct val="196500"/>
              </a:lnSpc>
              <a:spcBef>
                <a:spcPts val="0"/>
              </a:spcBef>
              <a:spcAft>
                <a:spcPts val="0"/>
              </a:spcAft>
              <a:buNone/>
            </a:pPr>
            <a:r>
              <a:rPr b="1" i="0" lang="en-GB" sz="2000" u="none" cap="none" strike="noStrike">
                <a:solidFill>
                  <a:srgbClr val="213164"/>
                </a:solidFill>
                <a:latin typeface="Arial"/>
                <a:ea typeface="Arial"/>
                <a:cs typeface="Arial"/>
                <a:sym typeface="Arial"/>
              </a:rPr>
              <a:t>CAPSTONE PROJECT SHOWCASE</a:t>
            </a:r>
            <a:endParaRPr/>
          </a:p>
        </p:txBody>
      </p:sp>
      <p:sp>
        <p:nvSpPr>
          <p:cNvPr id="1320" name="Google Shape;1320;p14"/>
          <p:cNvSpPr/>
          <p:nvPr/>
        </p:nvSpPr>
        <p:spPr>
          <a:xfrm>
            <a:off x="956310" y="3037840"/>
            <a:ext cx="7227600" cy="530700"/>
          </a:xfrm>
          <a:prstGeom prst="roundRect">
            <a:avLst>
              <a:gd fmla="val 16667" name="adj"/>
            </a:avLst>
          </a:prstGeom>
          <a:solidFill>
            <a:srgbClr val="DFDDFB"/>
          </a:solidFill>
          <a:ln cap="flat" cmpd="sng" w="25400">
            <a:solidFill>
              <a:srgbClr val="DFD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1" name="Google Shape;1321;p14"/>
          <p:cNvSpPr txBox="1"/>
          <p:nvPr/>
        </p:nvSpPr>
        <p:spPr>
          <a:xfrm>
            <a:off x="1571630" y="3183633"/>
            <a:ext cx="5839200" cy="239100"/>
          </a:xfrm>
          <a:prstGeom prst="rect">
            <a:avLst/>
          </a:prstGeom>
          <a:noFill/>
          <a:ln>
            <a:noFill/>
          </a:ln>
        </p:spPr>
        <p:txBody>
          <a:bodyPr anchorCtr="0" anchor="t" bIns="0" lIns="0" spcFirstLastPara="1" rIns="0" wrap="square" tIns="0">
            <a:spAutoFit/>
          </a:bodyPr>
          <a:lstStyle/>
          <a:p>
            <a:pPr indent="0" lvl="0" marL="0" marR="0" rtl="0" algn="ctr">
              <a:lnSpc>
                <a:spcPct val="124750"/>
              </a:lnSpc>
              <a:spcBef>
                <a:spcPts val="0"/>
              </a:spcBef>
              <a:spcAft>
                <a:spcPts val="0"/>
              </a:spcAft>
              <a:buNone/>
            </a:pPr>
            <a:r>
              <a:rPr b="1" i="0" lang="en-GB" sz="1600" u="none" cap="none" strike="noStrike">
                <a:solidFill>
                  <a:schemeClr val="dk1"/>
                </a:solidFill>
                <a:latin typeface="Arial"/>
                <a:ea typeface="Arial"/>
                <a:cs typeface="Arial"/>
                <a:sym typeface="Arial"/>
              </a:rPr>
              <a:t>Notes Sharing Web Application using Django Framework</a:t>
            </a:r>
            <a:endParaRPr b="0" i="0" sz="1600" u="none" cap="none" strike="noStrike">
              <a:solidFill>
                <a:schemeClr val="dk1"/>
              </a:solidFill>
              <a:latin typeface="Arial"/>
              <a:ea typeface="Arial"/>
              <a:cs typeface="Arial"/>
              <a:sym typeface="Arial"/>
            </a:endParaRPr>
          </a:p>
        </p:txBody>
      </p:sp>
      <p:sp>
        <p:nvSpPr>
          <p:cNvPr id="1322" name="Google Shape;1322;p14"/>
          <p:cNvSpPr txBox="1"/>
          <p:nvPr/>
        </p:nvSpPr>
        <p:spPr>
          <a:xfrm>
            <a:off x="3872230" y="2704572"/>
            <a:ext cx="1399500" cy="239100"/>
          </a:xfrm>
          <a:prstGeom prst="rect">
            <a:avLst/>
          </a:prstGeom>
          <a:noFill/>
          <a:ln>
            <a:noFill/>
          </a:ln>
        </p:spPr>
        <p:txBody>
          <a:bodyPr anchorCtr="0" anchor="t" bIns="0" lIns="0" spcFirstLastPara="1" rIns="0" wrap="square" tIns="0">
            <a:spAutoFit/>
          </a:bodyPr>
          <a:lstStyle/>
          <a:p>
            <a:pPr indent="0" lvl="0" marL="0" marR="0" rtl="0" algn="ctr">
              <a:lnSpc>
                <a:spcPct val="124750"/>
              </a:lnSpc>
              <a:spcBef>
                <a:spcPts val="0"/>
              </a:spcBef>
              <a:spcAft>
                <a:spcPts val="0"/>
              </a:spcAft>
              <a:buNone/>
            </a:pPr>
            <a:r>
              <a:rPr b="1" i="0" lang="en-GB" sz="1600" u="none" cap="none" strike="noStrike">
                <a:solidFill>
                  <a:schemeClr val="lt1"/>
                </a:solidFill>
                <a:latin typeface="Arial"/>
                <a:ea typeface="Arial"/>
                <a:cs typeface="Arial"/>
                <a:sym typeface="Arial"/>
              </a:rPr>
              <a:t>Project Title</a:t>
            </a:r>
            <a:endParaRPr b="1" i="0" sz="1600" u="none" cap="none" strike="noStrike">
              <a:solidFill>
                <a:schemeClr val="lt1"/>
              </a:solidFill>
              <a:latin typeface="Arial"/>
              <a:ea typeface="Arial"/>
              <a:cs typeface="Arial"/>
              <a:sym typeface="Arial"/>
            </a:endParaRPr>
          </a:p>
        </p:txBody>
      </p:sp>
      <p:sp>
        <p:nvSpPr>
          <p:cNvPr id="1323" name="Google Shape;1323;p14"/>
          <p:cNvSpPr txBox="1"/>
          <p:nvPr/>
        </p:nvSpPr>
        <p:spPr>
          <a:xfrm>
            <a:off x="1276813" y="4029973"/>
            <a:ext cx="6590400" cy="512400"/>
          </a:xfrm>
          <a:prstGeom prst="rect">
            <a:avLst/>
          </a:prstGeom>
          <a:noFill/>
          <a:ln>
            <a:noFill/>
          </a:ln>
        </p:spPr>
        <p:txBody>
          <a:bodyPr anchorCtr="0" anchor="t" bIns="0" lIns="0" spcFirstLastPara="1" rIns="0" wrap="square" tIns="0">
            <a:spAutoFit/>
          </a:bodyPr>
          <a:lstStyle/>
          <a:p>
            <a:pPr indent="0" lvl="0" marL="0" marR="0" rtl="0" algn="ctr">
              <a:lnSpc>
                <a:spcPct val="124750"/>
              </a:lnSpc>
              <a:spcBef>
                <a:spcPts val="0"/>
              </a:spcBef>
              <a:spcAft>
                <a:spcPts val="0"/>
              </a:spcAft>
              <a:buNone/>
            </a:pPr>
            <a:r>
              <a:rPr b="0" i="0" lang="en-GB" sz="1600" u="none" cap="none" strike="noStrike">
                <a:solidFill>
                  <a:schemeClr val="lt1"/>
                </a:solidFill>
                <a:latin typeface="Arial"/>
                <a:ea typeface="Arial"/>
                <a:cs typeface="Arial"/>
                <a:sym typeface="Arial"/>
              </a:rPr>
              <a:t>Abstract | Problem Statement | Project Overview | Proposed Solution | Technology Used | Modelling &amp; Results | Conclusion </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5"/>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Abstract</a:t>
            </a:r>
            <a:endParaRPr b="0" i="0" sz="1600" u="none" cap="none" strike="noStrike">
              <a:solidFill>
                <a:srgbClr val="000000"/>
              </a:solidFill>
              <a:latin typeface="Arial"/>
              <a:ea typeface="Arial"/>
              <a:cs typeface="Arial"/>
              <a:sym typeface="Arial"/>
            </a:endParaRPr>
          </a:p>
        </p:txBody>
      </p:sp>
      <p:cxnSp>
        <p:nvCxnSpPr>
          <p:cNvPr id="1329" name="Google Shape;1329;p15"/>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30" name="Google Shape;1330;p15"/>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331" name="Google Shape;1331;p15"/>
          <p:cNvSpPr txBox="1"/>
          <p:nvPr/>
        </p:nvSpPr>
        <p:spPr>
          <a:xfrm>
            <a:off x="1059125" y="1309116"/>
            <a:ext cx="6864600" cy="2031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GB" sz="1400" u="none" cap="none" strike="noStrike">
                <a:solidFill>
                  <a:srgbClr val="000000"/>
                </a:solidFill>
                <a:latin typeface="Times New Roman"/>
                <a:ea typeface="Times New Roman"/>
                <a:cs typeface="Times New Roman"/>
                <a:sym typeface="Times New Roman"/>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GB" sz="1400" u="none" cap="none" strike="noStrike">
                <a:solidFill>
                  <a:srgbClr val="000000"/>
                </a:solidFill>
                <a:latin typeface="Times New Roman"/>
                <a:ea typeface="Times New Roman"/>
                <a:cs typeface="Times New Roman"/>
                <a:sym typeface="Times New Roman"/>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6"/>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Problem Statement</a:t>
            </a:r>
            <a:endParaRPr b="0" i="0" sz="1600" u="none" cap="none" strike="noStrike">
              <a:solidFill>
                <a:srgbClr val="000000"/>
              </a:solidFill>
              <a:latin typeface="Arial"/>
              <a:ea typeface="Arial"/>
              <a:cs typeface="Arial"/>
              <a:sym typeface="Arial"/>
            </a:endParaRPr>
          </a:p>
        </p:txBody>
      </p:sp>
      <p:cxnSp>
        <p:nvCxnSpPr>
          <p:cNvPr id="1337" name="Google Shape;1337;p16"/>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38" name="Google Shape;1338;p16"/>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339" name="Google Shape;1339;p16"/>
          <p:cNvSpPr txBox="1"/>
          <p:nvPr/>
        </p:nvSpPr>
        <p:spPr>
          <a:xfrm>
            <a:off x="947291" y="1536069"/>
            <a:ext cx="7338300" cy="181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600" u="none" cap="none" strike="noStrike">
                <a:solidFill>
                  <a:srgbClr val="000000"/>
                </a:solidFill>
                <a:latin typeface="Times New Roman"/>
                <a:ea typeface="Times New Roman"/>
                <a:cs typeface="Times New Roman"/>
                <a:sym typeface="Times New Roman"/>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Project Overview</a:t>
            </a:r>
            <a:endParaRPr b="0" i="0" sz="1600" u="none" cap="none" strike="noStrike">
              <a:solidFill>
                <a:srgbClr val="000000"/>
              </a:solidFill>
              <a:latin typeface="Arial"/>
              <a:ea typeface="Arial"/>
              <a:cs typeface="Arial"/>
              <a:sym typeface="Arial"/>
            </a:endParaRPr>
          </a:p>
        </p:txBody>
      </p:sp>
      <p:cxnSp>
        <p:nvCxnSpPr>
          <p:cNvPr id="1345" name="Google Shape;1345;p17"/>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46" name="Google Shape;1346;p17"/>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347" name="Google Shape;1347;p17"/>
          <p:cNvSpPr txBox="1"/>
          <p:nvPr/>
        </p:nvSpPr>
        <p:spPr>
          <a:xfrm>
            <a:off x="1664340" y="1137383"/>
            <a:ext cx="6571800" cy="33240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User-friendly Interface: ShareNote offers an intuitive and user-friendly interface that makes note-taking and collaboration effortless for users of all skill levels.</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Real-time Collaboration: ShareNote enables real-time collaboration, allowing multiple users to edit and contribute to the same note simultaneously. This feature fosters teamwork and enhances productivity in educational, professional, and personal settings.</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Security and Privacy: ShareNote prioritizes user security and privacy by implementing robust authentication and authorization protocols, ensuring that users maintain control over their shared content and data.</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Cross-platform Compatibility: ShareNote is accessible across various devices and operating systems, including desktop computers, laptops, tablets, and smartphones. This ensures that users can access their notes seamlessly regardless of their preferred device.</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Advanced Search and Organization: ShareNote offers robust search functionality and organizational tools, allowing users to quickly locate specific notes or topics within their collection and efficiently manage their notes using tags, keywords, or custom filters.</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8"/>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Proposed Solution</a:t>
            </a:r>
            <a:endParaRPr b="0" i="0" sz="1600" u="none" cap="none" strike="noStrike">
              <a:solidFill>
                <a:srgbClr val="000000"/>
              </a:solidFill>
              <a:latin typeface="Arial"/>
              <a:ea typeface="Arial"/>
              <a:cs typeface="Arial"/>
              <a:sym typeface="Arial"/>
            </a:endParaRPr>
          </a:p>
        </p:txBody>
      </p:sp>
      <p:sp>
        <p:nvSpPr>
          <p:cNvPr id="1353" name="Google Shape;1353;p18"/>
          <p:cNvSpPr txBox="1"/>
          <p:nvPr/>
        </p:nvSpPr>
        <p:spPr>
          <a:xfrm>
            <a:off x="138533" y="1102220"/>
            <a:ext cx="8866800" cy="376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GB" sz="1400" u="none" cap="none" strike="noStrike">
                <a:solidFill>
                  <a:srgbClr val="374151"/>
                </a:solidFill>
                <a:latin typeface="Times New Roman"/>
                <a:ea typeface="Times New Roman"/>
                <a:cs typeface="Times New Roman"/>
                <a:sym typeface="Times New Roman"/>
              </a:rPr>
              <a:t>.</a:t>
            </a:r>
            <a:endParaRPr/>
          </a:p>
        </p:txBody>
      </p:sp>
      <p:cxnSp>
        <p:nvCxnSpPr>
          <p:cNvPr id="1354" name="Google Shape;1354;p18"/>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55" name="Google Shape;1355;p18"/>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pic>
        <p:nvPicPr>
          <p:cNvPr id="1356" name="Google Shape;1356;p18"/>
          <p:cNvPicPr preferRelativeResize="0"/>
          <p:nvPr/>
        </p:nvPicPr>
        <p:blipFill rotWithShape="1">
          <a:blip r:embed="rId3">
            <a:alphaModFix/>
          </a:blip>
          <a:srcRect b="0" l="0" r="0" t="0"/>
          <a:stretch/>
        </p:blipFill>
        <p:spPr>
          <a:xfrm>
            <a:off x="1295949" y="1102220"/>
            <a:ext cx="6834978" cy="34895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9"/>
          <p:cNvSpPr txBox="1"/>
          <p:nvPr/>
        </p:nvSpPr>
        <p:spPr>
          <a:xfrm>
            <a:off x="457200" y="752832"/>
            <a:ext cx="8017800" cy="699900"/>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None/>
            </a:pPr>
            <a:r>
              <a:t/>
            </a:r>
            <a:endParaRPr b="0" i="0" sz="1400" u="none" cap="none" strike="noStrike">
              <a:solidFill>
                <a:srgbClr val="374151"/>
              </a:solidFill>
              <a:latin typeface="Times New Roman"/>
              <a:ea typeface="Times New Roman"/>
              <a:cs typeface="Times New Roman"/>
              <a:sym typeface="Times New Roman"/>
            </a:endParaRPr>
          </a:p>
          <a:p>
            <a:pPr indent="-196850" lvl="1" marL="74295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374151"/>
              </a:solidFill>
              <a:latin typeface="Times New Roman"/>
              <a:ea typeface="Times New Roman"/>
              <a:cs typeface="Times New Roman"/>
              <a:sym typeface="Times New Roman"/>
            </a:endParaRPr>
          </a:p>
        </p:txBody>
      </p:sp>
      <p:cxnSp>
        <p:nvCxnSpPr>
          <p:cNvPr id="1362" name="Google Shape;1362;p1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63" name="Google Shape;1363;p19"/>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pic>
        <p:nvPicPr>
          <p:cNvPr id="1364" name="Google Shape;1364;p19"/>
          <p:cNvPicPr preferRelativeResize="0"/>
          <p:nvPr/>
        </p:nvPicPr>
        <p:blipFill rotWithShape="1">
          <a:blip r:embed="rId3">
            <a:alphaModFix/>
          </a:blip>
          <a:srcRect b="0" l="0" r="0" t="0"/>
          <a:stretch/>
        </p:blipFill>
        <p:spPr>
          <a:xfrm>
            <a:off x="776253" y="729808"/>
            <a:ext cx="7328358" cy="37994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0"/>
          <p:cNvSpPr txBox="1"/>
          <p:nvPr/>
        </p:nvSpPr>
        <p:spPr>
          <a:xfrm>
            <a:off x="457200" y="752832"/>
            <a:ext cx="8017800" cy="699900"/>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None/>
            </a:pPr>
            <a:r>
              <a:t/>
            </a:r>
            <a:endParaRPr b="0" i="0" sz="1400" u="none" cap="none" strike="noStrike">
              <a:solidFill>
                <a:srgbClr val="374151"/>
              </a:solidFill>
              <a:latin typeface="Times New Roman"/>
              <a:ea typeface="Times New Roman"/>
              <a:cs typeface="Times New Roman"/>
              <a:sym typeface="Times New Roman"/>
            </a:endParaRPr>
          </a:p>
          <a:p>
            <a:pPr indent="-196850" lvl="1" marL="74295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374151"/>
              </a:solidFill>
              <a:latin typeface="Times New Roman"/>
              <a:ea typeface="Times New Roman"/>
              <a:cs typeface="Times New Roman"/>
              <a:sym typeface="Times New Roman"/>
            </a:endParaRPr>
          </a:p>
        </p:txBody>
      </p:sp>
      <p:cxnSp>
        <p:nvCxnSpPr>
          <p:cNvPr id="1370" name="Google Shape;1370;p20"/>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71" name="Google Shape;1371;p20"/>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pic>
        <p:nvPicPr>
          <p:cNvPr id="1372" name="Google Shape;1372;p20"/>
          <p:cNvPicPr preferRelativeResize="0"/>
          <p:nvPr/>
        </p:nvPicPr>
        <p:blipFill rotWithShape="1">
          <a:blip r:embed="rId3">
            <a:alphaModFix/>
          </a:blip>
          <a:srcRect b="0" l="0" r="0" t="0"/>
          <a:stretch/>
        </p:blipFill>
        <p:spPr>
          <a:xfrm>
            <a:off x="1256478" y="707179"/>
            <a:ext cx="6515922" cy="38615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1"/>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Technology Used</a:t>
            </a:r>
            <a:endParaRPr b="0" i="0" sz="1600" u="none" cap="none" strike="noStrike">
              <a:solidFill>
                <a:srgbClr val="000000"/>
              </a:solidFill>
              <a:latin typeface="Arial"/>
              <a:ea typeface="Arial"/>
              <a:cs typeface="Arial"/>
              <a:sym typeface="Arial"/>
            </a:endParaRPr>
          </a:p>
        </p:txBody>
      </p:sp>
      <p:sp>
        <p:nvSpPr>
          <p:cNvPr id="1378" name="Google Shape;1378;p21"/>
          <p:cNvSpPr txBox="1"/>
          <p:nvPr/>
        </p:nvSpPr>
        <p:spPr>
          <a:xfrm>
            <a:off x="128063" y="1059160"/>
            <a:ext cx="5314500" cy="3789900"/>
          </a:xfrm>
          <a:prstGeom prst="rect">
            <a:avLst/>
          </a:prstGeom>
          <a:noFill/>
          <a:ln>
            <a:noFill/>
          </a:ln>
        </p:spPr>
        <p:txBody>
          <a:bodyPr anchorCtr="0" anchor="t" bIns="91425" lIns="91425" spcFirstLastPara="1" rIns="91425" wrap="square" tIns="91425">
            <a:noAutofit/>
          </a:bodyPr>
          <a:lstStyle/>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79" name="Google Shape;1379;p21"/>
          <p:cNvPicPr preferRelativeResize="0"/>
          <p:nvPr/>
        </p:nvPicPr>
        <p:blipFill rotWithShape="1">
          <a:blip r:embed="rId3">
            <a:alphaModFix/>
          </a:blip>
          <a:srcRect b="0" l="0" r="0" t="0"/>
          <a:stretch/>
        </p:blipFill>
        <p:spPr>
          <a:xfrm>
            <a:off x="1021171" y="1723257"/>
            <a:ext cx="2956469" cy="2573047"/>
          </a:xfrm>
          <a:prstGeom prst="rect">
            <a:avLst/>
          </a:prstGeom>
          <a:noFill/>
          <a:ln>
            <a:noFill/>
          </a:ln>
        </p:spPr>
      </p:pic>
      <p:pic>
        <p:nvPicPr>
          <p:cNvPr id="1380" name="Google Shape;1380;p21"/>
          <p:cNvPicPr preferRelativeResize="0"/>
          <p:nvPr/>
        </p:nvPicPr>
        <p:blipFill rotWithShape="1">
          <a:blip r:embed="rId4">
            <a:alphaModFix/>
          </a:blip>
          <a:srcRect b="0" l="0" r="0" t="0"/>
          <a:stretch/>
        </p:blipFill>
        <p:spPr>
          <a:xfrm>
            <a:off x="4564380" y="1712692"/>
            <a:ext cx="4165600" cy="2090952"/>
          </a:xfrm>
          <a:prstGeom prst="rect">
            <a:avLst/>
          </a:prstGeom>
          <a:noFill/>
          <a:ln>
            <a:noFill/>
          </a:ln>
        </p:spPr>
      </p:pic>
      <p:sp>
        <p:nvSpPr>
          <p:cNvPr id="1381" name="Google Shape;1381;p21"/>
          <p:cNvSpPr txBox="1"/>
          <p:nvPr/>
        </p:nvSpPr>
        <p:spPr>
          <a:xfrm>
            <a:off x="1000361" y="1361511"/>
            <a:ext cx="33186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Front-end</a:t>
            </a:r>
            <a:endParaRPr/>
          </a:p>
        </p:txBody>
      </p:sp>
      <p:sp>
        <p:nvSpPr>
          <p:cNvPr id="1382" name="Google Shape;1382;p21"/>
          <p:cNvSpPr txBox="1"/>
          <p:nvPr/>
        </p:nvSpPr>
        <p:spPr>
          <a:xfrm>
            <a:off x="4865736" y="1287522"/>
            <a:ext cx="3581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Back-end</a:t>
            </a:r>
            <a:endParaRPr/>
          </a:p>
        </p:txBody>
      </p:sp>
      <p:cxnSp>
        <p:nvCxnSpPr>
          <p:cNvPr id="1383" name="Google Shape;1383;p21"/>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84" name="Google Shape;1384;p21"/>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